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custDataLst>
    <p:tags r:id="rId3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20280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4711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985646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John Elbogen</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 name="Audio 2">
            <a:hlinkClick r:id="" action="ppaction://media"/>
            <a:extLst>
              <a:ext uri="{FF2B5EF4-FFF2-40B4-BE49-F238E27FC236}">
                <a16:creationId xmlns:a16="http://schemas.microsoft.com/office/drawing/2014/main" id="{42682904-DBE4-43F6-B5A1-1FF19019E28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195"/>
    </mc:Choice>
    <mc:Fallback>
      <p:transition spd="slow" advTm="30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err="1"/>
              <a:t>CanLengthErrorExceptionThrow</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7B853498-6E78-4B24-9D44-5D3CA96DC19D}"/>
              </a:ext>
            </a:extLst>
          </p:cNvPr>
          <p:cNvPicPr>
            <a:picLocks noChangeAspect="1"/>
          </p:cNvPicPr>
          <p:nvPr/>
        </p:nvPicPr>
        <p:blipFill>
          <a:blip r:embed="rId7"/>
          <a:stretch>
            <a:fillRect/>
          </a:stretch>
        </p:blipFill>
        <p:spPr>
          <a:xfrm>
            <a:off x="705553" y="4837003"/>
            <a:ext cx="9351357" cy="706547"/>
          </a:xfrm>
          <a:prstGeom prst="rect">
            <a:avLst/>
          </a:prstGeom>
        </p:spPr>
      </p:pic>
      <p:pic>
        <p:nvPicPr>
          <p:cNvPr id="7" name="Picture 6">
            <a:extLst>
              <a:ext uri="{FF2B5EF4-FFF2-40B4-BE49-F238E27FC236}">
                <a16:creationId xmlns:a16="http://schemas.microsoft.com/office/drawing/2014/main" id="{D26B1DB5-CF4E-40BA-A139-9F71A12CDB5D}"/>
              </a:ext>
            </a:extLst>
          </p:cNvPr>
          <p:cNvPicPr>
            <a:picLocks noChangeAspect="1"/>
          </p:cNvPicPr>
          <p:nvPr/>
        </p:nvPicPr>
        <p:blipFill>
          <a:blip r:embed="rId8"/>
          <a:stretch>
            <a:fillRect/>
          </a:stretch>
        </p:blipFill>
        <p:spPr>
          <a:xfrm>
            <a:off x="705553" y="2890837"/>
            <a:ext cx="11202186" cy="1293000"/>
          </a:xfrm>
          <a:prstGeom prst="rect">
            <a:avLst/>
          </a:prstGeom>
        </p:spPr>
      </p:pic>
      <p:pic>
        <p:nvPicPr>
          <p:cNvPr id="8" name="Audio 7">
            <a:hlinkClick r:id="" action="ppaction://media"/>
            <a:extLst>
              <a:ext uri="{FF2B5EF4-FFF2-40B4-BE49-F238E27FC236}">
                <a16:creationId xmlns:a16="http://schemas.microsoft.com/office/drawing/2014/main" id="{48B95C41-7A40-4C13-964A-9595E2135F96}"/>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902486432"/>
      </p:ext>
    </p:extLst>
  </p:cSld>
  <p:clrMapOvr>
    <a:masterClrMapping/>
  </p:clrMapOvr>
  <mc:AlternateContent xmlns:mc="http://schemas.openxmlformats.org/markup-compatibility/2006">
    <mc:Choice xmlns:p14="http://schemas.microsoft.com/office/powerpoint/2010/main" Requires="p14">
      <p:transition spd="slow" p14:dur="2000" advTm="27200"/>
    </mc:Choice>
    <mc:Fallback>
      <p:transition spd="slow" advTm="27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err="1"/>
              <a:t>CanPopBackCollection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3121963E-175A-4F70-8230-BDE613FF8070}"/>
              </a:ext>
            </a:extLst>
          </p:cNvPr>
          <p:cNvPicPr>
            <a:picLocks noChangeAspect="1"/>
          </p:cNvPicPr>
          <p:nvPr/>
        </p:nvPicPr>
        <p:blipFill>
          <a:blip r:embed="rId7"/>
          <a:stretch>
            <a:fillRect/>
          </a:stretch>
        </p:blipFill>
        <p:spPr>
          <a:xfrm>
            <a:off x="685798" y="5824979"/>
            <a:ext cx="9368457" cy="764772"/>
          </a:xfrm>
          <a:prstGeom prst="rect">
            <a:avLst/>
          </a:prstGeom>
        </p:spPr>
      </p:pic>
      <p:pic>
        <p:nvPicPr>
          <p:cNvPr id="7" name="Picture 6">
            <a:extLst>
              <a:ext uri="{FF2B5EF4-FFF2-40B4-BE49-F238E27FC236}">
                <a16:creationId xmlns:a16="http://schemas.microsoft.com/office/drawing/2014/main" id="{C1C98750-02A9-47C4-BFB4-5E8DAFCA12A3}"/>
              </a:ext>
            </a:extLst>
          </p:cNvPr>
          <p:cNvPicPr>
            <a:picLocks noChangeAspect="1"/>
          </p:cNvPicPr>
          <p:nvPr/>
        </p:nvPicPr>
        <p:blipFill>
          <a:blip r:embed="rId8"/>
          <a:stretch>
            <a:fillRect/>
          </a:stretch>
        </p:blipFill>
        <p:spPr>
          <a:xfrm>
            <a:off x="685798" y="1823494"/>
            <a:ext cx="9324975" cy="3848100"/>
          </a:xfrm>
          <a:prstGeom prst="rect">
            <a:avLst/>
          </a:prstGeom>
        </p:spPr>
      </p:pic>
      <p:pic>
        <p:nvPicPr>
          <p:cNvPr id="8" name="Audio 7">
            <a:hlinkClick r:id="" action="ppaction://media"/>
            <a:extLst>
              <a:ext uri="{FF2B5EF4-FFF2-40B4-BE49-F238E27FC236}">
                <a16:creationId xmlns:a16="http://schemas.microsoft.com/office/drawing/2014/main" id="{7387ADD0-B2C5-4C2F-89DA-4B0F70B0737D}"/>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531575965"/>
      </p:ext>
    </p:extLst>
  </p:cSld>
  <p:clrMapOvr>
    <a:masterClrMapping/>
  </p:clrMapOvr>
  <mc:AlternateContent xmlns:mc="http://schemas.openxmlformats.org/markup-compatibility/2006">
    <mc:Choice xmlns:p14="http://schemas.microsoft.com/office/powerpoint/2010/main" Requires="p14">
      <p:transition spd="slow" p14:dur="2000" advTm="88710"/>
    </mc:Choice>
    <mc:Fallback>
      <p:transition spd="slow" advTm="88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title="DevSec Ops Toolchain Diagram"/>
          <p:cNvPicPr preferRelativeResize="0">
            <a:picLocks noGrp="1"/>
          </p:cNvPicPr>
          <p:nvPr>
            <p:ph type="body" idx="1"/>
          </p:nvPr>
        </p:nvPicPr>
        <p:blipFill rotWithShape="1">
          <a:blip r:embed="rId6">
            <a:alphaModFix/>
          </a:blip>
          <a:srcRect/>
          <a:stretch/>
        </p:blipFill>
        <p:spPr>
          <a:xfrm>
            <a:off x="3146574"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8" name="TextBox 7">
            <a:extLst>
              <a:ext uri="{FF2B5EF4-FFF2-40B4-BE49-F238E27FC236}">
                <a16:creationId xmlns:a16="http://schemas.microsoft.com/office/drawing/2014/main" id="{16D58D05-FD4C-464A-8354-9EB4EF6F2F0F}"/>
              </a:ext>
            </a:extLst>
          </p:cNvPr>
          <p:cNvSpPr txBox="1"/>
          <p:nvPr/>
        </p:nvSpPr>
        <p:spPr>
          <a:xfrm>
            <a:off x="257175" y="2199481"/>
            <a:ext cx="2889399" cy="3970318"/>
          </a:xfrm>
          <a:prstGeom prst="rect">
            <a:avLst/>
          </a:prstGeom>
          <a:noFill/>
        </p:spPr>
        <p:txBody>
          <a:bodyPr wrap="square">
            <a:spAutoFit/>
          </a:bodyPr>
          <a:lstStyle/>
          <a:p>
            <a:pPr lvl="0" algn="l" rtl="0">
              <a:lnSpc>
                <a:spcPct val="90000"/>
              </a:lnSpc>
              <a:spcBef>
                <a:spcPts val="0"/>
              </a:spcBef>
              <a:spcAft>
                <a:spcPts val="0"/>
              </a:spcAft>
              <a:buClr>
                <a:schemeClr val="lt1"/>
              </a:buClr>
              <a:buSzPts val="2000"/>
            </a:pPr>
            <a:r>
              <a:rPr lang="en-US" sz="2000" dirty="0">
                <a:solidFill>
                  <a:schemeClr val="bg1"/>
                </a:solidFill>
                <a:effectLst/>
                <a:latin typeface="Calibri" panose="020F0502020204030204" pitchFamily="34" charset="0"/>
                <a:ea typeface="Calibri" panose="020F0502020204030204" pitchFamily="34" charset="0"/>
              </a:rPr>
              <a:t>Automation will be used for the enforcement of and compliance to the standards defined in this policy. </a:t>
            </a:r>
          </a:p>
          <a:p>
            <a:pPr lvl="0" algn="l" rtl="0">
              <a:lnSpc>
                <a:spcPct val="90000"/>
              </a:lnSpc>
              <a:spcBef>
                <a:spcPts val="0"/>
              </a:spcBef>
              <a:spcAft>
                <a:spcPts val="0"/>
              </a:spcAft>
              <a:buClr>
                <a:schemeClr val="lt1"/>
              </a:buClr>
              <a:buSzPts val="2000"/>
            </a:pPr>
            <a:endParaRPr lang="en-US" sz="2000" dirty="0">
              <a:solidFill>
                <a:schemeClr val="bg1"/>
              </a:solidFill>
              <a:latin typeface="Calibri" panose="020F0502020204030204" pitchFamily="34" charset="0"/>
            </a:endParaRPr>
          </a:p>
          <a:p>
            <a:pPr lvl="0" algn="l" rtl="0">
              <a:lnSpc>
                <a:spcPct val="90000"/>
              </a:lnSpc>
              <a:spcBef>
                <a:spcPts val="0"/>
              </a:spcBef>
              <a:spcAft>
                <a:spcPts val="0"/>
              </a:spcAft>
              <a:buClr>
                <a:schemeClr val="lt1"/>
              </a:buClr>
              <a:buSzPts val="2000"/>
            </a:pPr>
            <a:r>
              <a:rPr lang="en-US" sz="2000" dirty="0">
                <a:solidFill>
                  <a:schemeClr val="bg1"/>
                </a:solidFill>
                <a:effectLst/>
                <a:latin typeface="Calibri" panose="020F0502020204030204" pitchFamily="34" charset="0"/>
                <a:ea typeface="Calibri" panose="020F0502020204030204" pitchFamily="34" charset="0"/>
              </a:rPr>
              <a:t>Automation will enforce standards in several areas within the existing DevOps.</a:t>
            </a:r>
          </a:p>
          <a:p>
            <a:pPr lvl="0" algn="l" rtl="0">
              <a:lnSpc>
                <a:spcPct val="90000"/>
              </a:lnSpc>
              <a:spcBef>
                <a:spcPts val="0"/>
              </a:spcBef>
              <a:spcAft>
                <a:spcPts val="0"/>
              </a:spcAft>
              <a:buClr>
                <a:schemeClr val="lt1"/>
              </a:buClr>
              <a:buSzPts val="2000"/>
            </a:pPr>
            <a:endParaRPr lang="en-US" sz="2000" dirty="0">
              <a:solidFill>
                <a:schemeClr val="bg1"/>
              </a:solidFill>
              <a:latin typeface="Calibri" panose="020F0502020204030204" pitchFamily="34" charset="0"/>
            </a:endParaRPr>
          </a:p>
          <a:p>
            <a:pPr lvl="0" algn="l" rtl="0">
              <a:lnSpc>
                <a:spcPct val="90000"/>
              </a:lnSpc>
              <a:spcBef>
                <a:spcPts val="0"/>
              </a:spcBef>
              <a:spcAft>
                <a:spcPts val="0"/>
              </a:spcAft>
              <a:buClr>
                <a:schemeClr val="lt1"/>
              </a:buClr>
              <a:buSzPts val="2000"/>
            </a:pPr>
            <a:r>
              <a:rPr lang="en-US" sz="2000" dirty="0">
                <a:solidFill>
                  <a:schemeClr val="bg1"/>
                </a:solidFill>
                <a:effectLst/>
                <a:latin typeface="Calibri" panose="020F0502020204030204" pitchFamily="34" charset="0"/>
                <a:ea typeface="Calibri" panose="020F0502020204030204" pitchFamily="34" charset="0"/>
              </a:rPr>
              <a:t>In the production phase, we may automate penetration tests.</a:t>
            </a:r>
            <a:endParaRPr lang="en-US" sz="1600" dirty="0">
              <a:solidFill>
                <a:schemeClr val="bg1"/>
              </a:solidFill>
            </a:endParaRPr>
          </a:p>
        </p:txBody>
      </p:sp>
      <p:pic>
        <p:nvPicPr>
          <p:cNvPr id="4" name="Audio 3">
            <a:hlinkClick r:id="" action="ppaction://media"/>
            <a:extLst>
              <a:ext uri="{FF2B5EF4-FFF2-40B4-BE49-F238E27FC236}">
                <a16:creationId xmlns:a16="http://schemas.microsoft.com/office/drawing/2014/main" id="{57AA6D29-EF39-4D56-A9FF-75647C5D0D2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0281"/>
    </mc:Choice>
    <mc:Fallback>
      <p:transition spd="slow" advTm="110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685800" lvl="1" indent="-228600" algn="l" rtl="0">
              <a:lnSpc>
                <a:spcPct val="90000"/>
              </a:lnSpc>
              <a:spcBef>
                <a:spcPts val="0"/>
              </a:spcBef>
              <a:spcAft>
                <a:spcPts val="0"/>
              </a:spcAft>
              <a:buClr>
                <a:schemeClr val="lt1"/>
              </a:buClr>
              <a:buSzPts val="2000"/>
              <a:buChar char="•"/>
            </a:pPr>
            <a:r>
              <a:rPr lang="en-US" sz="2800" dirty="0">
                <a:solidFill>
                  <a:schemeClr val="bg1"/>
                </a:solidFill>
              </a:rPr>
              <a:t>The DevSecOps Pipeline refers to integrating security into your software development life cycle. </a:t>
            </a:r>
            <a:r>
              <a:rPr lang="en-US" sz="2800" baseline="30000" dirty="0">
                <a:solidFill>
                  <a:schemeClr val="bg1"/>
                </a:solidFill>
              </a:rPr>
              <a:t>1</a:t>
            </a:r>
            <a:endParaRPr lang="en-US" baseline="30000" dirty="0">
              <a:solidFill>
                <a:schemeClr val="bg1"/>
              </a:solidFill>
            </a:endParaRPr>
          </a:p>
          <a:p>
            <a:pPr marL="685800" lvl="1" indent="-228600" algn="l" rtl="0">
              <a:lnSpc>
                <a:spcPct val="90000"/>
              </a:lnSpc>
              <a:spcBef>
                <a:spcPts val="0"/>
              </a:spcBef>
              <a:spcAft>
                <a:spcPts val="0"/>
              </a:spcAft>
              <a:buClr>
                <a:schemeClr val="lt1"/>
              </a:buClr>
              <a:buSzPts val="2000"/>
              <a:buChar char="•"/>
            </a:pPr>
            <a:endParaRPr lang="en-US" baseline="30000" dirty="0">
              <a:solidFill>
                <a:schemeClr val="bg1"/>
              </a:solidFill>
            </a:endParaRPr>
          </a:p>
          <a:p>
            <a:pPr marL="685800" lvl="1" indent="-228600" algn="l" rtl="0">
              <a:lnSpc>
                <a:spcPct val="90000"/>
              </a:lnSpc>
              <a:spcBef>
                <a:spcPts val="0"/>
              </a:spcBef>
              <a:spcAft>
                <a:spcPts val="0"/>
              </a:spcAft>
              <a:buClr>
                <a:schemeClr val="lt1"/>
              </a:buClr>
              <a:buSzPts val="2000"/>
              <a:buChar char="•"/>
            </a:pPr>
            <a:endParaRPr lang="en-US" baseline="30000" dirty="0">
              <a:solidFill>
                <a:schemeClr val="bg1"/>
              </a:solidFill>
            </a:endParaRPr>
          </a:p>
          <a:p>
            <a:pPr marL="685800" lvl="1" indent="-228600" algn="l" rtl="0">
              <a:lnSpc>
                <a:spcPct val="90000"/>
              </a:lnSpc>
              <a:spcBef>
                <a:spcPts val="0"/>
              </a:spcBef>
              <a:spcAft>
                <a:spcPts val="0"/>
              </a:spcAft>
              <a:buClr>
                <a:schemeClr val="lt1"/>
              </a:buClr>
              <a:buSzPts val="2000"/>
              <a:buChar char="•"/>
            </a:pPr>
            <a:endParaRPr lang="en-US" baseline="30000" dirty="0">
              <a:solidFill>
                <a:schemeClr val="bg1"/>
              </a:solidFill>
            </a:endParaRPr>
          </a:p>
          <a:p>
            <a:pPr marL="457200" lvl="1" indent="0" algn="l" rtl="0">
              <a:lnSpc>
                <a:spcPct val="90000"/>
              </a:lnSpc>
              <a:spcBef>
                <a:spcPts val="0"/>
              </a:spcBef>
              <a:spcAft>
                <a:spcPts val="0"/>
              </a:spcAft>
              <a:buClr>
                <a:schemeClr val="lt1"/>
              </a:buClr>
              <a:buSzPts val="2000"/>
              <a:buNone/>
            </a:pPr>
            <a:r>
              <a:rPr lang="en-US" sz="3000" b="1" dirty="0">
                <a:solidFill>
                  <a:schemeClr val="bg1"/>
                </a:solidFill>
              </a:rPr>
              <a:t>Tools For Automation:</a:t>
            </a:r>
          </a:p>
          <a:p>
            <a:pPr lvl="1" indent="-457200">
              <a:spcBef>
                <a:spcPts val="0"/>
              </a:spcBef>
              <a:buSzPts val="2000"/>
            </a:pPr>
            <a:r>
              <a:rPr lang="en-US" sz="2200" u="sng" dirty="0">
                <a:solidFill>
                  <a:schemeClr val="bg1"/>
                </a:solidFill>
              </a:rPr>
              <a:t>Parasoft C/C++test </a:t>
            </a:r>
            <a:r>
              <a:rPr lang="en-US" sz="2200" dirty="0">
                <a:solidFill>
                  <a:schemeClr val="bg1"/>
                </a:solidFill>
              </a:rPr>
              <a:t>– Used during the design, verify/test stage in pre-production. Used during the transition/health check and maintain and stabilize stage in post-production. </a:t>
            </a:r>
          </a:p>
          <a:p>
            <a:pPr lvl="1" indent="-457200">
              <a:spcBef>
                <a:spcPts val="0"/>
              </a:spcBef>
              <a:buSzPts val="2000"/>
            </a:pPr>
            <a:endParaRPr lang="en-US" sz="2200" dirty="0">
              <a:solidFill>
                <a:schemeClr val="bg1"/>
              </a:solidFill>
            </a:endParaRPr>
          </a:p>
          <a:p>
            <a:pPr lvl="1" indent="-457200">
              <a:spcBef>
                <a:spcPts val="0"/>
              </a:spcBef>
              <a:buSzPts val="2000"/>
            </a:pPr>
            <a:r>
              <a:rPr lang="en-US" sz="2200" b="0" i="0" u="sng" dirty="0">
                <a:solidFill>
                  <a:schemeClr val="bg1"/>
                </a:solidFill>
                <a:effectLst/>
                <a:latin typeface="Century Gothic" panose="020B0502020202020204" pitchFamily="34" charset="0"/>
              </a:rPr>
              <a:t>LoadNinja</a:t>
            </a:r>
            <a:r>
              <a:rPr lang="en-US" sz="2200" dirty="0">
                <a:solidFill>
                  <a:schemeClr val="bg1"/>
                </a:solidFill>
                <a:latin typeface="Century Gothic" panose="020B0502020202020204" pitchFamily="34" charset="0"/>
              </a:rPr>
              <a:t> – Used in the verify and test pre-production for stress testing. </a:t>
            </a:r>
            <a:r>
              <a:rPr lang="en-US" sz="2200" b="0" i="0" dirty="0">
                <a:solidFill>
                  <a:schemeClr val="bg1"/>
                </a:solidFill>
                <a:effectLst/>
                <a:latin typeface="Century Gothic" panose="020B0502020202020204" pitchFamily="34" charset="0"/>
              </a:rPr>
              <a:t>Used during the maintain and stabilize in post-production, </a:t>
            </a:r>
            <a:endParaRPr lang="en-US" sz="2200" u="sng" dirty="0">
              <a:solidFill>
                <a:schemeClr val="bg1"/>
              </a:solidFill>
              <a:latin typeface="Century Gothic" panose="020B0502020202020204" pitchFamily="34" charset="0"/>
            </a:endParaRPr>
          </a:p>
          <a:p>
            <a:pPr lvl="1" indent="-457200">
              <a:spcBef>
                <a:spcPts val="0"/>
              </a:spcBef>
              <a:buSzPts val="2000"/>
            </a:pPr>
            <a:endParaRPr lang="en-US" sz="2200" dirty="0">
              <a:solidFill>
                <a:schemeClr val="bg1"/>
              </a:solidFill>
            </a:endParaRPr>
          </a:p>
          <a:p>
            <a:pPr lvl="1" indent="-457200">
              <a:spcBef>
                <a:spcPts val="0"/>
              </a:spcBef>
              <a:buSzPts val="2000"/>
            </a:pPr>
            <a:r>
              <a:rPr lang="en-US" sz="2200" u="sng" dirty="0">
                <a:solidFill>
                  <a:schemeClr val="bg1"/>
                </a:solidFill>
              </a:rPr>
              <a:t>Logentries</a:t>
            </a:r>
            <a:r>
              <a:rPr lang="en-US" sz="2200" dirty="0">
                <a:solidFill>
                  <a:schemeClr val="bg1"/>
                </a:solidFill>
              </a:rPr>
              <a:t> – Used during the monitor and detect stage in post-production, to automate information logging.</a:t>
            </a:r>
          </a:p>
          <a:p>
            <a:pPr lvl="1" indent="-457200">
              <a:spcBef>
                <a:spcPts val="0"/>
              </a:spcBef>
              <a:buSzPts val="2000"/>
            </a:pPr>
            <a:endParaRPr lang="en-US" sz="2200" u="sng" dirty="0">
              <a:solidFill>
                <a:schemeClr val="bg1"/>
              </a:solidFill>
            </a:endParaRPr>
          </a:p>
          <a:p>
            <a:pPr lvl="1" indent="-457200">
              <a:spcBef>
                <a:spcPts val="0"/>
              </a:spcBef>
              <a:buSzPts val="2000"/>
            </a:pPr>
            <a:r>
              <a:rPr lang="en-US" sz="2200" u="sng" dirty="0">
                <a:solidFill>
                  <a:schemeClr val="bg1"/>
                </a:solidFill>
              </a:rPr>
              <a:t>Intruder </a:t>
            </a:r>
            <a:r>
              <a:rPr lang="en-US" sz="2200" dirty="0">
                <a:solidFill>
                  <a:schemeClr val="bg1"/>
                </a:solidFill>
              </a:rPr>
              <a:t>– Used during transition and health check stage of post-production to perform penetration tests.</a:t>
            </a:r>
            <a:endParaRPr lang="en-US" sz="2200" u="sng" dirty="0">
              <a:solidFill>
                <a:schemeClr val="bg1"/>
              </a:solidFill>
            </a:endParaRP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44EF988-8194-438B-B06E-DF5BF10B3E6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5753"/>
    </mc:Choice>
    <mc:Fallback>
      <p:transition spd="slow" advTm="135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1"/>
            <a:ext cx="5410200" cy="272034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000"/>
              <a:buNone/>
            </a:pPr>
            <a:r>
              <a:rPr lang="en-US" sz="2000" dirty="0"/>
              <a:t>Pros</a:t>
            </a:r>
          </a:p>
          <a:p>
            <a:pPr marL="342900">
              <a:spcBef>
                <a:spcPts val="0"/>
              </a:spcBef>
              <a:buSzPts val="2000"/>
            </a:pPr>
            <a:r>
              <a:rPr lang="en-US" sz="2000" dirty="0"/>
              <a:t>Preventative in nature</a:t>
            </a:r>
          </a:p>
          <a:p>
            <a:pPr marL="342900">
              <a:spcBef>
                <a:spcPts val="0"/>
              </a:spcBef>
              <a:buSzPts val="2000"/>
            </a:pPr>
            <a:r>
              <a:rPr lang="en-US" sz="2000" dirty="0"/>
              <a:t>Saves money lost in the case of security issues</a:t>
            </a:r>
          </a:p>
          <a:p>
            <a:pPr marL="342900">
              <a:spcBef>
                <a:spcPts val="0"/>
              </a:spcBef>
              <a:buSzPts val="2000"/>
            </a:pPr>
            <a:r>
              <a:rPr lang="en-US" sz="2000" dirty="0"/>
              <a:t>Early implementation is more effective and easier</a:t>
            </a:r>
          </a:p>
          <a:p>
            <a:pPr marL="342900">
              <a:spcBef>
                <a:spcPts val="0"/>
              </a:spcBef>
              <a:buSzPts val="2000"/>
            </a:pPr>
            <a:r>
              <a:rPr lang="en-US" sz="2000" dirty="0"/>
              <a:t>Greater defense and barrier against attackers</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5" name="Google Shape;217;p11">
            <a:extLst>
              <a:ext uri="{FF2B5EF4-FFF2-40B4-BE49-F238E27FC236}">
                <a16:creationId xmlns:a16="http://schemas.microsoft.com/office/drawing/2014/main" id="{36E5093B-DC1B-4DD3-91B4-932860E5C35C}"/>
              </a:ext>
            </a:extLst>
          </p:cNvPr>
          <p:cNvSpPr txBox="1">
            <a:spLocks/>
          </p:cNvSpPr>
          <p:nvPr/>
        </p:nvSpPr>
        <p:spPr>
          <a:xfrm>
            <a:off x="6117174" y="2194560"/>
            <a:ext cx="5410200" cy="272034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lgn="ctr">
              <a:spcBef>
                <a:spcPts val="0"/>
              </a:spcBef>
              <a:buSzPts val="2000"/>
              <a:buNone/>
            </a:pPr>
            <a:r>
              <a:rPr lang="en-US" sz="2000" dirty="0"/>
              <a:t>Cons</a:t>
            </a:r>
          </a:p>
          <a:p>
            <a:pPr marL="342900">
              <a:spcBef>
                <a:spcPts val="0"/>
              </a:spcBef>
              <a:buSzPts val="2000"/>
            </a:pPr>
            <a:r>
              <a:rPr lang="en-US" sz="2000" dirty="0"/>
              <a:t>Upfront cost</a:t>
            </a:r>
          </a:p>
          <a:p>
            <a:pPr marL="342900">
              <a:spcBef>
                <a:spcPts val="0"/>
              </a:spcBef>
              <a:buSzPts val="2000"/>
            </a:pPr>
            <a:r>
              <a:rPr lang="en-US" sz="2000" dirty="0"/>
              <a:t>Time cost</a:t>
            </a:r>
          </a:p>
          <a:p>
            <a:pPr marL="342900">
              <a:spcBef>
                <a:spcPts val="0"/>
              </a:spcBef>
              <a:buSzPts val="2000"/>
            </a:pPr>
            <a:r>
              <a:rPr lang="en-US" sz="2000" dirty="0"/>
              <a:t>More expertise required</a:t>
            </a:r>
          </a:p>
          <a:p>
            <a:pPr marL="342900">
              <a:spcBef>
                <a:spcPts val="0"/>
              </a:spcBef>
              <a:buSzPts val="2000"/>
            </a:pPr>
            <a:r>
              <a:rPr lang="en-US" sz="2000" dirty="0"/>
              <a:t>Adds a layer of complexity to management and production</a:t>
            </a:r>
          </a:p>
        </p:txBody>
      </p:sp>
      <p:sp>
        <p:nvSpPr>
          <p:cNvPr id="6" name="Google Shape;217;p11">
            <a:extLst>
              <a:ext uri="{FF2B5EF4-FFF2-40B4-BE49-F238E27FC236}">
                <a16:creationId xmlns:a16="http://schemas.microsoft.com/office/drawing/2014/main" id="{CDA13939-908C-4AA1-AE26-A15C2ED68B73}"/>
              </a:ext>
            </a:extLst>
          </p:cNvPr>
          <p:cNvSpPr txBox="1">
            <a:spLocks/>
          </p:cNvSpPr>
          <p:nvPr/>
        </p:nvSpPr>
        <p:spPr>
          <a:xfrm>
            <a:off x="685800" y="4729163"/>
            <a:ext cx="10398274" cy="148952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spcBef>
                <a:spcPts val="0"/>
              </a:spcBef>
              <a:buSzPts val="2000"/>
              <a:buNone/>
            </a:pPr>
            <a:r>
              <a:rPr lang="en-US" sz="2000" dirty="0"/>
              <a:t>Conclusion: The pros of acting early and implementing security protocols plus automation far outweigh the cons. Consider an attacker successfully penetrating a security system and stealing user information. The potential loss of value in the form of trust or reimbursement exceeds any upfront cost. The time and expertise cost is trivial when it means a final deliverable of the highest quality.</a:t>
            </a:r>
          </a:p>
        </p:txBody>
      </p:sp>
      <p:pic>
        <p:nvPicPr>
          <p:cNvPr id="2" name="Audio 1">
            <a:hlinkClick r:id="" action="ppaction://media"/>
            <a:extLst>
              <a:ext uri="{FF2B5EF4-FFF2-40B4-BE49-F238E27FC236}">
                <a16:creationId xmlns:a16="http://schemas.microsoft.com/office/drawing/2014/main" id="{F1A1A205-DF37-4E63-9979-7D8E6ADEF30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6403"/>
    </mc:Choice>
    <mc:Fallback>
      <p:transition spd="slow" advTm="166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r>
              <a:rPr lang="en-US" dirty="0"/>
              <a:t>Unaddressed concerns</a:t>
            </a:r>
          </a:p>
          <a:p>
            <a:pPr marL="914400" lvl="2" indent="0" algn="l" rtl="0">
              <a:lnSpc>
                <a:spcPct val="90000"/>
              </a:lnSpc>
              <a:spcBef>
                <a:spcPts val="0"/>
              </a:spcBef>
              <a:spcAft>
                <a:spcPts val="0"/>
              </a:spcAft>
              <a:buClr>
                <a:schemeClr val="lt1"/>
              </a:buClr>
              <a:buSzPts val="1800"/>
              <a:buNone/>
            </a:pPr>
            <a:endParaRPr lang="en-US" dirty="0"/>
          </a:p>
          <a:p>
            <a:pPr marL="1200150" lvl="2" indent="-285750">
              <a:spcBef>
                <a:spcPts val="0"/>
              </a:spcBef>
            </a:pPr>
            <a:r>
              <a:rPr lang="en-US" dirty="0"/>
              <a:t>Respond phase of post-production – Identification exists, but no defined action or plan has been implemented</a:t>
            </a:r>
          </a:p>
          <a:p>
            <a:pPr marL="1200150" lvl="2" indent="-285750">
              <a:spcBef>
                <a:spcPts val="0"/>
              </a:spcBef>
            </a:pPr>
            <a:endParaRPr lang="en-US" dirty="0"/>
          </a:p>
          <a:p>
            <a:pPr marL="1200150" lvl="2" indent="-285750">
              <a:spcBef>
                <a:spcPts val="0"/>
              </a:spcBef>
            </a:pPr>
            <a:r>
              <a:rPr lang="en-US" dirty="0"/>
              <a:t>Build phase of pre-production – In the DevSecOps pipeline, the build which selects from trusted repositories is not yet decided, and often can be crucial in the security process. From an internal perspective you can only be as secure as the tools you are utilizing.</a:t>
            </a:r>
          </a:p>
          <a:p>
            <a:pPr marL="1200150" lvl="2" indent="-285750">
              <a:spcBef>
                <a:spcPts val="0"/>
              </a:spcBef>
            </a:pPr>
            <a:endParaRPr lang="en-US" dirty="0"/>
          </a:p>
          <a:p>
            <a:pPr marL="1200150" lvl="2" indent="-285750">
              <a:spcBef>
                <a:spcPts val="0"/>
              </a:spcBef>
            </a:pPr>
            <a:r>
              <a:rPr lang="en-US" dirty="0"/>
              <a:t>Enforcement policies for each phase – There is not a clear standard in the policy which defines enforcement outside of tool automation. How, where, and what expertise will be implemented to ensure that policies are followed correctly and in an acceptable manner?</a:t>
            </a:r>
            <a:endParaRPr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EA5CFB3-4E27-4FAA-A41D-379D6CD2D30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2889"/>
    </mc:Choice>
    <mc:Fallback>
      <p:transition spd="slow" advTm="122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sz="2800" dirty="0"/>
              <a:t>Keep it simple</a:t>
            </a:r>
          </a:p>
          <a:p>
            <a:pPr marL="228600" lvl="0" indent="-228600" algn="l" rtl="0">
              <a:lnSpc>
                <a:spcPct val="90000"/>
              </a:lnSpc>
              <a:spcBef>
                <a:spcPts val="0"/>
              </a:spcBef>
              <a:spcAft>
                <a:spcPts val="0"/>
              </a:spcAft>
              <a:buClr>
                <a:schemeClr val="lt1"/>
              </a:buClr>
              <a:buSzPts val="2200"/>
              <a:buChar char="•"/>
            </a:pPr>
            <a:r>
              <a:rPr lang="en-US" sz="2800" dirty="0"/>
              <a:t>Use correct integer precisions</a:t>
            </a:r>
          </a:p>
          <a:p>
            <a:pPr marL="228600" lvl="0" indent="-228600" algn="l" rtl="0">
              <a:lnSpc>
                <a:spcPct val="90000"/>
              </a:lnSpc>
              <a:spcBef>
                <a:spcPts val="0"/>
              </a:spcBef>
              <a:spcAft>
                <a:spcPts val="0"/>
              </a:spcAft>
              <a:buClr>
                <a:schemeClr val="lt1"/>
              </a:buClr>
              <a:buSzPts val="2200"/>
              <a:buChar char="•"/>
            </a:pPr>
            <a:r>
              <a:rPr lang="en-US" sz="2800" dirty="0"/>
              <a:t>Do not confuse narrow and wide character strings and functions</a:t>
            </a:r>
          </a:p>
          <a:p>
            <a:pPr marL="228600" lvl="0" indent="-228600" algn="l" rtl="0">
              <a:lnSpc>
                <a:spcPct val="90000"/>
              </a:lnSpc>
              <a:spcBef>
                <a:spcPts val="0"/>
              </a:spcBef>
              <a:spcAft>
                <a:spcPts val="0"/>
              </a:spcAft>
              <a:buClr>
                <a:schemeClr val="lt1"/>
              </a:buClr>
              <a:buSzPts val="2200"/>
              <a:buChar char="•"/>
            </a:pPr>
            <a:r>
              <a:rPr lang="en-US" sz="2800" dirty="0"/>
              <a:t>Handle all exceptions</a:t>
            </a:r>
          </a:p>
          <a:p>
            <a:pPr marL="228600" lvl="0" indent="-228600" algn="l" rtl="0">
              <a:lnSpc>
                <a:spcPct val="90000"/>
              </a:lnSpc>
              <a:spcBef>
                <a:spcPts val="0"/>
              </a:spcBef>
              <a:spcAft>
                <a:spcPts val="0"/>
              </a:spcAft>
              <a:buClr>
                <a:schemeClr val="lt1"/>
              </a:buClr>
              <a:buSzPts val="2200"/>
              <a:buChar char="•"/>
            </a:pPr>
            <a:r>
              <a:rPr lang="en-US" sz="2800" dirty="0"/>
              <a:t>Validate Input data</a:t>
            </a:r>
          </a:p>
          <a:p>
            <a:pPr marL="228600" lvl="0" indent="-228600" algn="l" rtl="0">
              <a:lnSpc>
                <a:spcPct val="90000"/>
              </a:lnSpc>
              <a:spcBef>
                <a:spcPts val="0"/>
              </a:spcBef>
              <a:spcAft>
                <a:spcPts val="0"/>
              </a:spcAft>
              <a:buClr>
                <a:schemeClr val="lt1"/>
              </a:buClr>
              <a:buSzPts val="2200"/>
              <a:buChar char="•"/>
            </a:pPr>
            <a:r>
              <a:rPr lang="en-US" sz="2800" dirty="0"/>
              <a:t>Default Deny</a:t>
            </a:r>
          </a:p>
          <a:p>
            <a:pPr marL="228600" lvl="0" indent="-228600" algn="l" rtl="0">
              <a:lnSpc>
                <a:spcPct val="90000"/>
              </a:lnSpc>
              <a:spcBef>
                <a:spcPts val="0"/>
              </a:spcBef>
              <a:spcAft>
                <a:spcPts val="0"/>
              </a:spcAft>
              <a:buClr>
                <a:schemeClr val="lt1"/>
              </a:buClr>
              <a:buSzPts val="2200"/>
              <a:buChar char="•"/>
            </a:pPr>
            <a:r>
              <a:rPr lang="en-US" sz="2800" dirty="0"/>
              <a:t>Sanitize Data</a:t>
            </a:r>
          </a:p>
          <a:p>
            <a:pPr marL="228600" lvl="0" indent="-228600" algn="l" rtl="0">
              <a:lnSpc>
                <a:spcPct val="90000"/>
              </a:lnSpc>
              <a:spcBef>
                <a:spcPts val="0"/>
              </a:spcBef>
              <a:spcAft>
                <a:spcPts val="0"/>
              </a:spcAft>
              <a:buClr>
                <a:schemeClr val="lt1"/>
              </a:buClr>
              <a:buSzPts val="2200"/>
              <a:buChar char="•"/>
            </a:pPr>
            <a:r>
              <a:rPr lang="en-US" sz="2800" dirty="0"/>
              <a:t>Follow and review defense in depth strategies and understand the security policy</a:t>
            </a:r>
            <a:endParaRPr sz="2800" dirty="0"/>
          </a:p>
          <a:p>
            <a:pPr marL="228600" lvl="0" indent="-88900" algn="l" rtl="0">
              <a:lnSpc>
                <a:spcPct val="90000"/>
              </a:lnSpc>
              <a:spcBef>
                <a:spcPts val="1000"/>
              </a:spcBef>
              <a:spcAft>
                <a:spcPts val="0"/>
              </a:spcAft>
              <a:buClr>
                <a:schemeClr val="lt1"/>
              </a:buClr>
              <a:buSzPts val="2200"/>
              <a:buNone/>
            </a:pPr>
            <a:endParaRPr sz="28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81BD75E-4870-40AC-9D07-E99F77073F0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8825"/>
    </mc:Choice>
    <mc:Fallback>
      <p:transition spd="slow" advTm="58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0" indent="0">
              <a:spcBef>
                <a:spcPts val="0"/>
              </a:spcBef>
              <a:buSzPts val="2200"/>
              <a:buNone/>
            </a:pPr>
            <a:r>
              <a:rPr lang="en-US" dirty="0"/>
              <a:t>[1] - </a:t>
            </a:r>
            <a:r>
              <a:rPr lang="en-US" dirty="0">
                <a:effectLst/>
              </a:rPr>
              <a:t>Foster, S. (n.d.). </a:t>
            </a:r>
            <a:r>
              <a:rPr lang="en-US" i="1" dirty="0">
                <a:effectLst/>
              </a:rPr>
              <a:t>DevSecOps Pipeline Overview: DevSecOps Simplified</a:t>
            </a:r>
            <a:r>
              <a:rPr lang="en-US" dirty="0">
                <a:effectLst/>
              </a:rPr>
              <a:t>. Perforce Software. https://www.perforce.com/blog/kw/devsecops-pipeline-overview#:~:text=Free%20Klocwork%20Trial-,What%20Is%20a%20DevSecOps%20Pipeline%3F,secure%20software%20faster%20and%20easier. </a:t>
            </a:r>
          </a:p>
          <a:p>
            <a:pPr marL="0" lvl="0" indent="0" algn="l" rtl="0">
              <a:lnSpc>
                <a:spcPct val="90000"/>
              </a:lnSpc>
              <a:spcBef>
                <a:spcPts val="0"/>
              </a:spcBef>
              <a:spcAft>
                <a:spcPts val="0"/>
              </a:spcAft>
              <a:buClr>
                <a:schemeClr val="lt1"/>
              </a:buClr>
              <a:buSzPts val="2200"/>
              <a:buNone/>
            </a:pPr>
            <a:endParaRPr lang="en-US" dirty="0"/>
          </a:p>
          <a:p>
            <a:pPr marL="114300" indent="0">
              <a:buNone/>
            </a:pPr>
            <a:r>
              <a:rPr lang="en-US" i="1" dirty="0">
                <a:effectLst/>
              </a:rPr>
              <a:t>C++test - Check C++ and C Code for Compliance</a:t>
            </a:r>
            <a:r>
              <a:rPr lang="en-US" dirty="0">
                <a:effectLst/>
              </a:rPr>
              <a:t>. Parasoft. (2021, June 7). https://www.parasoft.com/products/parasoft-c-ctest/. </a:t>
            </a:r>
          </a:p>
          <a:p>
            <a:pPr marL="0" lvl="0" indent="0" algn="l" rtl="0">
              <a:lnSpc>
                <a:spcPct val="90000"/>
              </a:lnSpc>
              <a:spcBef>
                <a:spcPts val="0"/>
              </a:spcBef>
              <a:spcAft>
                <a:spcPts val="0"/>
              </a:spcAft>
              <a:buClr>
                <a:schemeClr val="lt1"/>
              </a:buClr>
              <a:buSzPts val="2200"/>
              <a:buNone/>
            </a:pPr>
            <a:endParaRPr lang="en-US" dirty="0"/>
          </a:p>
          <a:p>
            <a:pPr marL="114300" indent="0">
              <a:buNone/>
            </a:pPr>
            <a:r>
              <a:rPr lang="en-US" i="1" dirty="0">
                <a:effectLst/>
              </a:rPr>
              <a:t>Create and Run Load Tests in Half the Time</a:t>
            </a:r>
            <a:r>
              <a:rPr lang="en-US" dirty="0">
                <a:effectLst/>
              </a:rPr>
              <a:t>. LoadNinja. (n.d.). https://loadninja.com/. </a:t>
            </a:r>
          </a:p>
          <a:p>
            <a:pPr marL="0" lvl="0" indent="0" algn="l" rtl="0">
              <a:lnSpc>
                <a:spcPct val="90000"/>
              </a:lnSpc>
              <a:spcBef>
                <a:spcPts val="0"/>
              </a:spcBef>
              <a:spcAft>
                <a:spcPts val="0"/>
              </a:spcAft>
              <a:buClr>
                <a:schemeClr val="lt1"/>
              </a:buClr>
              <a:buSzPts val="2200"/>
              <a:buNone/>
            </a:pPr>
            <a:endParaRPr lang="en-US" dirty="0"/>
          </a:p>
          <a:p>
            <a:pPr marL="114300" indent="0">
              <a:buNone/>
            </a:pPr>
            <a:r>
              <a:rPr lang="en-US" i="1" dirty="0">
                <a:effectLst/>
              </a:rPr>
              <a:t>Log Management &amp; Analysis Software Made Easy</a:t>
            </a:r>
            <a:r>
              <a:rPr lang="en-US" dirty="0">
                <a:effectLst/>
              </a:rPr>
              <a:t>. Logentries. (n.d.). https://logentries.com/. </a:t>
            </a:r>
          </a:p>
          <a:p>
            <a:pPr marL="0" lvl="0" indent="0" algn="l" rtl="0">
              <a:lnSpc>
                <a:spcPct val="90000"/>
              </a:lnSpc>
              <a:spcBef>
                <a:spcPts val="0"/>
              </a:spcBef>
              <a:spcAft>
                <a:spcPts val="0"/>
              </a:spcAft>
              <a:buClr>
                <a:schemeClr val="lt1"/>
              </a:buClr>
              <a:buSzPts val="2200"/>
              <a:buNone/>
            </a:pPr>
            <a:endParaRPr lang="en-US" dirty="0"/>
          </a:p>
          <a:p>
            <a:pPr marL="114300" indent="0">
              <a:buNone/>
            </a:pPr>
            <a:r>
              <a:rPr lang="en-US" i="1" dirty="0">
                <a:effectLst/>
              </a:rPr>
              <a:t>An Effortless Vulnerability Scanner</a:t>
            </a:r>
            <a:r>
              <a:rPr lang="en-US" dirty="0">
                <a:effectLst/>
              </a:rPr>
              <a:t>. Intruder. (n.d.). https://www.intruder.io/. </a:t>
            </a:r>
          </a:p>
          <a:p>
            <a:pPr marL="0" lvl="0" indent="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endParaRPr lang="en-US"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F6DC15C-B57F-4656-93B7-90DC9A9703C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928"/>
    </mc:Choice>
    <mc:Fallback>
      <p:transition spd="slow" advTm="7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572250" y="2421489"/>
            <a:ext cx="4933950" cy="4024125"/>
          </a:xfrm>
          <a:prstGeom prst="rect">
            <a:avLst/>
          </a:prstGeom>
          <a:noFill/>
          <a:ln>
            <a:noFill/>
          </a:ln>
        </p:spPr>
        <p:txBody>
          <a:bodyPr spcFirstLastPara="1" wrap="square" lIns="91425" tIns="45700" rIns="91425" bIns="45700" anchor="t" anchorCtr="0">
            <a:normAutofit fontScale="92500"/>
          </a:bodyPr>
          <a:lstStyle/>
          <a:p>
            <a:pPr marL="685800" lvl="0" indent="0" algn="l" rtl="0">
              <a:lnSpc>
                <a:spcPct val="90000"/>
              </a:lnSpc>
              <a:spcBef>
                <a:spcPts val="0"/>
              </a:spcBef>
              <a:spcAft>
                <a:spcPts val="0"/>
              </a:spcAft>
              <a:buSzPts val="1800"/>
              <a:buNone/>
            </a:pPr>
            <a:r>
              <a:rPr lang="en-US" sz="2800" dirty="0">
                <a:effectLst/>
                <a:latin typeface="Calibri" panose="020F0502020204030204" pitchFamily="34" charset="0"/>
                <a:ea typeface="Calibri" panose="020F0502020204030204" pitchFamily="34" charset="0"/>
              </a:rPr>
              <a:t>This policy defines the core security principles; C/C++ coding standards; authorization, authentication, and auditing standards; and data encryption standards. These standards will guide how the to approach defense in depth and create a secure non-vulnerable solution.</a:t>
            </a:r>
            <a:endParaRPr lang="en-US" sz="3200" dirty="0"/>
          </a:p>
        </p:txBody>
      </p:sp>
      <p:pic>
        <p:nvPicPr>
          <p:cNvPr id="153" name="Google Shape;153;p3" descr="Shows the following layers of developer defense: Physical security, Cloud security, Perimeter security, network security, Host security, Endpoint security, APP security and critical assets, systems, and data security." title="NHS (Healthcare) Defense in Depth – Shaun Van Niekerk"/>
          <p:cNvPicPr preferRelativeResize="0"/>
          <p:nvPr/>
        </p:nvPicPr>
        <p:blipFill rotWithShape="1">
          <a:blip r:embed="rId6">
            <a:alphaModFix/>
          </a:blip>
          <a:srcRect/>
          <a:stretch/>
        </p:blipFill>
        <p:spPr>
          <a:xfrm>
            <a:off x="685800" y="2421489"/>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BDDA348-7136-47E1-B144-A0F0596810F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033"/>
    </mc:Choice>
    <mc:Fallback>
      <p:transition spd="slow" advTm="45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2565551"/>
            <a:ext cx="2486100" cy="4024200"/>
          </a:xfrm>
          <a:prstGeom prst="rect">
            <a:avLst/>
          </a:prstGeom>
          <a:noFill/>
          <a:ln>
            <a:noFill/>
          </a:ln>
        </p:spPr>
        <p:txBody>
          <a:bodyPr spcFirstLastPara="1" wrap="square" lIns="91425" tIns="45700" rIns="91425" bIns="45700" anchor="t" anchorCtr="0">
            <a:normAutofit fontScale="92500" lnSpcReduction="20000"/>
          </a:bodyPr>
          <a:lstStyle/>
          <a:p>
            <a:pPr marL="228600" lvl="0" indent="0" algn="l" rtl="0">
              <a:lnSpc>
                <a:spcPct val="107916"/>
              </a:lnSpc>
              <a:spcBef>
                <a:spcPts val="0"/>
              </a:spcBef>
              <a:spcAft>
                <a:spcPts val="0"/>
              </a:spcAft>
              <a:buSzPts val="1800"/>
              <a:buNone/>
            </a:pPr>
            <a:r>
              <a:rPr lang="en-US" sz="2000" dirty="0">
                <a:solidFill>
                  <a:srgbClr val="FFFFFF"/>
                </a:solidFill>
              </a:rPr>
              <a:t>The highest  priority threats should be prioritized, in order as fit.</a:t>
            </a:r>
          </a:p>
          <a:p>
            <a:pPr marL="228600" lvl="0" indent="0" algn="l" rtl="0">
              <a:lnSpc>
                <a:spcPct val="107916"/>
              </a:lnSpc>
              <a:spcBef>
                <a:spcPts val="0"/>
              </a:spcBef>
              <a:spcAft>
                <a:spcPts val="0"/>
              </a:spcAft>
              <a:buSzPts val="1800"/>
              <a:buNone/>
            </a:pPr>
            <a:endParaRPr lang="en-US" sz="2000" dirty="0">
              <a:solidFill>
                <a:srgbClr val="FFFFFF"/>
              </a:solidFill>
            </a:endParaRPr>
          </a:p>
          <a:p>
            <a:pPr marL="228600" lvl="0" indent="0" algn="l" rtl="0">
              <a:lnSpc>
                <a:spcPct val="107916"/>
              </a:lnSpc>
              <a:spcBef>
                <a:spcPts val="0"/>
              </a:spcBef>
              <a:spcAft>
                <a:spcPts val="0"/>
              </a:spcAft>
              <a:buSzPts val="1800"/>
              <a:buNone/>
            </a:pPr>
            <a:r>
              <a:rPr lang="en-US" sz="2000" dirty="0">
                <a:solidFill>
                  <a:srgbClr val="FFFFFF"/>
                </a:solidFill>
              </a:rPr>
              <a:t>The low priority threats, should not be disregarded, but take less precedence over priority threats.  </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p:cNvGraphicFramePr/>
          <p:nvPr>
            <p:extLst>
              <p:ext uri="{D42A27DB-BD31-4B8C-83A1-F6EECF244321}">
                <p14:modId xmlns:p14="http://schemas.microsoft.com/office/powerpoint/2010/main" val="4068029973"/>
              </p:ext>
            </p:extLst>
          </p:nvPr>
        </p:nvGraphicFramePr>
        <p:xfrm>
          <a:off x="3171900" y="2561050"/>
          <a:ext cx="7835225" cy="3809940"/>
        </p:xfrm>
        <a:graphic>
          <a:graphicData uri="http://schemas.openxmlformats.org/drawingml/2006/table">
            <a:tbl>
              <a:tblPr>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INT-030-C</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a:solidFill>
                            <a:srgbClr val="000000"/>
                          </a:solidFill>
                          <a:effectLst/>
                          <a:latin typeface="Arial"/>
                          <a:ea typeface="Arial"/>
                          <a:cs typeface="Arial"/>
                          <a:sym typeface="Arial"/>
                        </a:rPr>
                        <a:t>STR-030-C</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a:solidFill>
                            <a:srgbClr val="000000"/>
                          </a:solidFill>
                          <a:effectLst/>
                          <a:latin typeface="Arial"/>
                          <a:ea typeface="Arial"/>
                          <a:cs typeface="Arial"/>
                          <a:sym typeface="Arial"/>
                        </a:rPr>
                        <a:t>STR-002-C</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a:solidFill>
                            <a:srgbClr val="000000"/>
                          </a:solidFill>
                          <a:effectLst/>
                          <a:latin typeface="Arial"/>
                          <a:ea typeface="Arial"/>
                          <a:cs typeface="Arial"/>
                          <a:sym typeface="Arial"/>
                        </a:rPr>
                        <a:t>MEM-053-CPP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a:solidFill>
                            <a:srgbClr val="000000"/>
                          </a:solidFill>
                          <a:effectLst/>
                          <a:latin typeface="Arial"/>
                          <a:ea typeface="Arial"/>
                          <a:cs typeface="Arial"/>
                          <a:sym typeface="Arial"/>
                        </a:rPr>
                        <a:t>OOP-052-CPP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a:solidFill>
                            <a:srgbClr val="000000"/>
                          </a:solidFill>
                          <a:effectLst/>
                          <a:latin typeface="Arial"/>
                          <a:ea typeface="Arial"/>
                          <a:cs typeface="Arial"/>
                          <a:sym typeface="Arial"/>
                        </a:rPr>
                        <a:t>STR-038-C</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STR-038-C – P27</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STR-002-C – P18</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MEM-053-CPP – P18</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OOP-052-CPP – P9</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STR-030-C – P9</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INT-030-C – P9</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ERR-006-C – P4</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ERR-051-CPP – P4</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INT-035-C – P2</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DCL-012-C – P1</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DCL-012-C</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ERR-006-C</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INT-035-C</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C9C6A32-E38C-43C7-B13B-0E083A68D44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3958"/>
    </mc:Choice>
    <mc:Fallback>
      <p:transition spd="slow" advTm="93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59050"/>
            <a:ext cx="10820400" cy="4024125"/>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lt1"/>
              </a:buClr>
              <a:buSzPts val="2200"/>
              <a:buFont typeface="+mj-lt"/>
              <a:buAutoNum type="arabicPeriod"/>
            </a:pPr>
            <a:r>
              <a:rPr lang="en-US" sz="2800" dirty="0">
                <a:solidFill>
                  <a:schemeClr val="bg1"/>
                </a:solidFill>
                <a:effectLst/>
                <a:latin typeface="Calibri" panose="020F0502020204030204" pitchFamily="34" charset="0"/>
                <a:ea typeface="Calibri" panose="020F0502020204030204" pitchFamily="34" charset="0"/>
              </a:rPr>
              <a:t>Validate</a:t>
            </a:r>
            <a:r>
              <a:rPr lang="en-US" sz="2800" b="1" dirty="0">
                <a:solidFill>
                  <a:schemeClr val="bg1"/>
                </a:solidFill>
                <a:effectLst/>
                <a:latin typeface="Calibri" panose="020F0502020204030204" pitchFamily="34" charset="0"/>
                <a:ea typeface="Calibri" panose="020F0502020204030204" pitchFamily="34" charset="0"/>
              </a:rPr>
              <a:t> </a:t>
            </a:r>
            <a:r>
              <a:rPr lang="en-US" sz="2800" dirty="0">
                <a:solidFill>
                  <a:schemeClr val="bg1"/>
                </a:solidFill>
                <a:effectLst/>
                <a:latin typeface="Calibri" panose="020F0502020204030204" pitchFamily="34" charset="0"/>
                <a:ea typeface="Calibri" panose="020F0502020204030204" pitchFamily="34" charset="0"/>
              </a:rPr>
              <a:t>Input Data</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solidFill>
                  <a:schemeClr val="bg1"/>
                </a:solidFill>
                <a:effectLst/>
                <a:latin typeface="Calibri" panose="020F0502020204030204" pitchFamily="34" charset="0"/>
                <a:ea typeface="Calibri" panose="020F0502020204030204" pitchFamily="34" charset="0"/>
              </a:rPr>
              <a:t>Heed Compiler Warnings</a:t>
            </a:r>
            <a:endParaRPr lang="en-US" sz="2800" dirty="0">
              <a:solidFill>
                <a:schemeClr val="bg1"/>
              </a:solidFill>
              <a:latin typeface="Calibri" panose="020F0502020204030204" pitchFamily="34" charset="0"/>
              <a:ea typeface="Calibri" panose="020F0502020204030204" pitchFamily="34" charset="0"/>
            </a:endParaRPr>
          </a:p>
          <a:p>
            <a:pPr marL="514350" lvl="0" indent="-514350" algn="l" rtl="0">
              <a:lnSpc>
                <a:spcPct val="90000"/>
              </a:lnSpc>
              <a:spcBef>
                <a:spcPts val="0"/>
              </a:spcBef>
              <a:spcAft>
                <a:spcPts val="0"/>
              </a:spcAft>
              <a:buClr>
                <a:schemeClr val="lt1"/>
              </a:buClr>
              <a:buSzPts val="2200"/>
              <a:buFont typeface="+mj-lt"/>
              <a:buAutoNum type="arabicPeriod"/>
            </a:pPr>
            <a:r>
              <a:rPr lang="en-US" sz="2800" dirty="0">
                <a:solidFill>
                  <a:schemeClr val="bg1"/>
                </a:solidFill>
                <a:effectLst/>
                <a:latin typeface="Calibri" panose="020F0502020204030204" pitchFamily="34" charset="0"/>
                <a:ea typeface="Calibri" panose="020F0502020204030204" pitchFamily="34" charset="0"/>
              </a:rPr>
              <a:t>Architect and Design for Security Policies</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solidFill>
                  <a:schemeClr val="bg1"/>
                </a:solidFill>
                <a:effectLst/>
                <a:latin typeface="Calibri" panose="020F0502020204030204" pitchFamily="34" charset="0"/>
                <a:ea typeface="Calibri" panose="020F0502020204030204" pitchFamily="34" charset="0"/>
              </a:rPr>
              <a:t>Keep It Simple</a:t>
            </a:r>
            <a:endParaRPr lang="en-US" sz="2800" dirty="0">
              <a:solidFill>
                <a:schemeClr val="bg1"/>
              </a:solidFill>
              <a:latin typeface="Calibri" panose="020F0502020204030204" pitchFamily="34" charset="0"/>
              <a:ea typeface="Calibri" panose="020F0502020204030204" pitchFamily="34" charset="0"/>
            </a:endParaRPr>
          </a:p>
          <a:p>
            <a:pPr marL="514350" lvl="0" indent="-514350" algn="l" rtl="0">
              <a:lnSpc>
                <a:spcPct val="90000"/>
              </a:lnSpc>
              <a:spcBef>
                <a:spcPts val="0"/>
              </a:spcBef>
              <a:spcAft>
                <a:spcPts val="0"/>
              </a:spcAft>
              <a:buClr>
                <a:schemeClr val="lt1"/>
              </a:buClr>
              <a:buSzPts val="2200"/>
              <a:buFont typeface="+mj-lt"/>
              <a:buAutoNum type="arabicPeriod"/>
            </a:pPr>
            <a:r>
              <a:rPr lang="en-US" sz="2800" dirty="0">
                <a:solidFill>
                  <a:schemeClr val="bg1"/>
                </a:solidFill>
                <a:effectLst/>
                <a:latin typeface="Calibri" panose="020F0502020204030204" pitchFamily="34" charset="0"/>
                <a:ea typeface="Calibri" panose="020F0502020204030204" pitchFamily="34" charset="0"/>
              </a:rPr>
              <a:t>Default Deny</a:t>
            </a:r>
            <a:endParaRPr lang="en-US" sz="2800" dirty="0">
              <a:solidFill>
                <a:schemeClr val="bg1"/>
              </a:solidFill>
              <a:latin typeface="Calibri" panose="020F0502020204030204" pitchFamily="34" charset="0"/>
            </a:endParaRPr>
          </a:p>
          <a:p>
            <a:pPr marL="514350" lvl="0" indent="-514350" algn="l" rtl="0">
              <a:lnSpc>
                <a:spcPct val="90000"/>
              </a:lnSpc>
              <a:spcBef>
                <a:spcPts val="0"/>
              </a:spcBef>
              <a:spcAft>
                <a:spcPts val="0"/>
              </a:spcAft>
              <a:buClr>
                <a:schemeClr val="lt1"/>
              </a:buClr>
              <a:buSzPts val="2200"/>
              <a:buFont typeface="+mj-lt"/>
              <a:buAutoNum type="arabicPeriod"/>
            </a:pPr>
            <a:r>
              <a:rPr lang="en-US" sz="2800" dirty="0">
                <a:solidFill>
                  <a:schemeClr val="bg1"/>
                </a:solidFill>
                <a:effectLst/>
                <a:latin typeface="Calibri" panose="020F0502020204030204" pitchFamily="34" charset="0"/>
                <a:ea typeface="Calibri" panose="020F0502020204030204" pitchFamily="34" charset="0"/>
              </a:rPr>
              <a:t>Adhere to the Principle of Least Privilege</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solidFill>
                  <a:schemeClr val="bg1"/>
                </a:solidFill>
                <a:effectLst/>
                <a:latin typeface="Calibri" panose="020F0502020204030204" pitchFamily="34" charset="0"/>
                <a:ea typeface="Calibri" panose="020F0502020204030204" pitchFamily="34" charset="0"/>
              </a:rPr>
              <a:t>Sanitize Data Sent to Other Systems</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solidFill>
                  <a:schemeClr val="bg1"/>
                </a:solidFill>
                <a:effectLst/>
                <a:latin typeface="Calibri" panose="020F0502020204030204" pitchFamily="34" charset="0"/>
                <a:ea typeface="Calibri" panose="020F0502020204030204" pitchFamily="34" charset="0"/>
              </a:rPr>
              <a:t>Practice Defense in Depth </a:t>
            </a:r>
            <a:endParaRPr lang="en-US" sz="2800" dirty="0">
              <a:solidFill>
                <a:schemeClr val="bg1"/>
              </a:solidFill>
              <a:latin typeface="Calibri" panose="020F0502020204030204" pitchFamily="34" charset="0"/>
              <a:ea typeface="Calibri" panose="020F0502020204030204" pitchFamily="34" charset="0"/>
            </a:endParaRPr>
          </a:p>
          <a:p>
            <a:pPr marL="514350" lvl="0" indent="-514350" algn="l" rtl="0">
              <a:lnSpc>
                <a:spcPct val="90000"/>
              </a:lnSpc>
              <a:spcBef>
                <a:spcPts val="0"/>
              </a:spcBef>
              <a:spcAft>
                <a:spcPts val="0"/>
              </a:spcAft>
              <a:buClr>
                <a:schemeClr val="lt1"/>
              </a:buClr>
              <a:buSzPts val="2200"/>
              <a:buFont typeface="+mj-lt"/>
              <a:buAutoNum type="arabicPeriod"/>
            </a:pPr>
            <a:r>
              <a:rPr lang="en-US" sz="2800" dirty="0">
                <a:solidFill>
                  <a:schemeClr val="bg1"/>
                </a:solidFill>
                <a:effectLst/>
                <a:latin typeface="Calibri" panose="020F0502020204030204" pitchFamily="34" charset="0"/>
                <a:ea typeface="Calibri" panose="020F0502020204030204" pitchFamily="34" charset="0"/>
              </a:rPr>
              <a:t>Use Effective Quality Assurance Techniques</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solidFill>
                  <a:schemeClr val="bg1"/>
                </a:solidFill>
                <a:effectLst/>
                <a:latin typeface="Calibri" panose="020F0502020204030204" pitchFamily="34" charset="0"/>
                <a:ea typeface="Calibri" panose="020F0502020204030204" pitchFamily="34" charset="0"/>
              </a:rPr>
              <a:t>Adopt a Secure Coding Standard</a:t>
            </a:r>
            <a:endParaRPr sz="3200" dirty="0">
              <a:solidFill>
                <a:schemeClr val="bg1"/>
              </a:solidFill>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561F8EC-35C4-4D38-A8C1-05AD5C6CC33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0374"/>
    </mc:Choice>
    <mc:Fallback>
      <p:transition spd="slow" advTm="170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lt1"/>
              </a:buClr>
              <a:buSzPts val="2000"/>
              <a:buFont typeface="+mj-lt"/>
              <a:buAutoNum type="arabicPeriod"/>
            </a:pPr>
            <a:r>
              <a:rPr lang="en-US" sz="2800" dirty="0">
                <a:effectLst/>
                <a:latin typeface="Calibri" panose="020F0502020204030204" pitchFamily="34" charset="0"/>
                <a:ea typeface="Calibri" panose="020F0502020204030204" pitchFamily="34" charset="0"/>
              </a:rPr>
              <a:t>Implement abstract data types using opaque types</a:t>
            </a:r>
          </a:p>
          <a:p>
            <a:pPr marL="514350" lvl="0" indent="-514350" algn="l" rtl="0">
              <a:lnSpc>
                <a:spcPct val="90000"/>
              </a:lnSpc>
              <a:spcBef>
                <a:spcPts val="0"/>
              </a:spcBef>
              <a:spcAft>
                <a:spcPts val="0"/>
              </a:spcAft>
              <a:buClr>
                <a:schemeClr val="lt1"/>
              </a:buClr>
              <a:buSzPts val="2000"/>
              <a:buFont typeface="+mj-lt"/>
              <a:buAutoNum type="arabicPeriod"/>
            </a:pPr>
            <a:r>
              <a:rPr lang="en-US" sz="2800" dirty="0">
                <a:effectLst/>
                <a:latin typeface="Calibri" panose="020F0502020204030204" pitchFamily="34" charset="0"/>
                <a:ea typeface="Calibri" panose="020F0502020204030204" pitchFamily="34" charset="0"/>
              </a:rPr>
              <a:t>Ensure that unsigned integer operations do not wrap</a:t>
            </a:r>
            <a:endParaRPr lang="en-US" sz="2800" dirty="0">
              <a:latin typeface="Calibri" panose="020F0502020204030204" pitchFamily="34" charset="0"/>
              <a:ea typeface="Calibri" panose="020F0502020204030204" pitchFamily="34" charset="0"/>
            </a:endParaRPr>
          </a:p>
          <a:p>
            <a:pPr marL="514350" lvl="0" indent="-514350" algn="l" rtl="0">
              <a:lnSpc>
                <a:spcPct val="90000"/>
              </a:lnSpc>
              <a:spcBef>
                <a:spcPts val="0"/>
              </a:spcBef>
              <a:spcAft>
                <a:spcPts val="0"/>
              </a:spcAft>
              <a:buClr>
                <a:schemeClr val="lt1"/>
              </a:buClr>
              <a:buSzPts val="2000"/>
              <a:buFont typeface="+mj-lt"/>
              <a:buAutoNum type="arabicPeriod"/>
            </a:pPr>
            <a:r>
              <a:rPr lang="en-US" sz="2800" dirty="0">
                <a:effectLst/>
                <a:latin typeface="Calibri" panose="020F0502020204030204" pitchFamily="34" charset="0"/>
                <a:ea typeface="Calibri" panose="020F0502020204030204" pitchFamily="34" charset="0"/>
              </a:rPr>
              <a:t>Do not attempt to modify string literals</a:t>
            </a:r>
          </a:p>
          <a:p>
            <a:pPr marL="514350" lvl="0" indent="-514350" algn="l" rtl="0">
              <a:lnSpc>
                <a:spcPct val="90000"/>
              </a:lnSpc>
              <a:spcBef>
                <a:spcPts val="0"/>
              </a:spcBef>
              <a:spcAft>
                <a:spcPts val="0"/>
              </a:spcAft>
              <a:buClr>
                <a:schemeClr val="lt1"/>
              </a:buClr>
              <a:buSzPts val="2000"/>
              <a:buFont typeface="+mj-lt"/>
              <a:buAutoNum type="arabicPeriod"/>
            </a:pPr>
            <a:r>
              <a:rPr lang="en-US" sz="2800" dirty="0">
                <a:effectLst/>
                <a:latin typeface="Calibri" panose="020F0502020204030204" pitchFamily="34" charset="0"/>
                <a:ea typeface="Calibri" panose="020F0502020204030204" pitchFamily="34" charset="0"/>
              </a:rPr>
              <a:t>Sanitize data passed to complex subsystems</a:t>
            </a:r>
            <a:endParaRPr lang="en-US" sz="2800" dirty="0">
              <a:latin typeface="Calibri" panose="020F0502020204030204" pitchFamily="34" charset="0"/>
              <a:ea typeface="Calibri" panose="020F0502020204030204" pitchFamily="34" charset="0"/>
            </a:endParaRPr>
          </a:p>
          <a:p>
            <a:pPr marL="514350" lvl="0" indent="-514350" algn="l" rtl="0">
              <a:lnSpc>
                <a:spcPct val="90000"/>
              </a:lnSpc>
              <a:spcBef>
                <a:spcPts val="0"/>
              </a:spcBef>
              <a:spcAft>
                <a:spcPts val="0"/>
              </a:spcAft>
              <a:buClr>
                <a:schemeClr val="lt1"/>
              </a:buClr>
              <a:buSzPts val="2000"/>
              <a:buFont typeface="+mj-lt"/>
              <a:buAutoNum type="arabicPeriod"/>
            </a:pPr>
            <a:r>
              <a:rPr lang="en-US" sz="2800" dirty="0">
                <a:effectLst/>
                <a:latin typeface="Calibri" panose="020F0502020204030204" pitchFamily="34" charset="0"/>
                <a:ea typeface="Calibri" panose="020F0502020204030204" pitchFamily="34" charset="0"/>
              </a:rPr>
              <a:t>Explicitly construct and destruct objects when manually managing object lifetime</a:t>
            </a:r>
          </a:p>
          <a:p>
            <a:pPr marL="514350" lvl="0" indent="-514350" algn="l" rtl="0">
              <a:lnSpc>
                <a:spcPct val="90000"/>
              </a:lnSpc>
              <a:spcBef>
                <a:spcPts val="0"/>
              </a:spcBef>
              <a:spcAft>
                <a:spcPts val="0"/>
              </a:spcAft>
              <a:buClr>
                <a:schemeClr val="lt1"/>
              </a:buClr>
              <a:buSzPts val="2000"/>
              <a:buFont typeface="+mj-lt"/>
              <a:buAutoNum type="arabicPeriod"/>
            </a:pPr>
            <a:r>
              <a:rPr lang="en-US" sz="2800" dirty="0">
                <a:effectLst/>
                <a:latin typeface="Calibri" panose="020F0502020204030204" pitchFamily="34" charset="0"/>
                <a:ea typeface="Calibri" panose="020F0502020204030204" pitchFamily="34" charset="0"/>
              </a:rPr>
              <a:t>Understand the termination behavior of assert() and abort()</a:t>
            </a:r>
            <a:endParaRPr lang="en-US" sz="2800" dirty="0">
              <a:latin typeface="Calibri" panose="020F0502020204030204" pitchFamily="34" charset="0"/>
              <a:ea typeface="Calibri" panose="020F0502020204030204" pitchFamily="34" charset="0"/>
            </a:endParaRPr>
          </a:p>
          <a:p>
            <a:pPr marL="514350" lvl="0" indent="-514350" algn="l" rtl="0">
              <a:lnSpc>
                <a:spcPct val="90000"/>
              </a:lnSpc>
              <a:spcBef>
                <a:spcPts val="0"/>
              </a:spcBef>
              <a:spcAft>
                <a:spcPts val="0"/>
              </a:spcAft>
              <a:buClr>
                <a:schemeClr val="lt1"/>
              </a:buClr>
              <a:buSzPts val="2000"/>
              <a:buFont typeface="+mj-lt"/>
              <a:buAutoNum type="arabicPeriod"/>
            </a:pPr>
            <a:r>
              <a:rPr lang="en-US" sz="2800" dirty="0">
                <a:effectLst/>
                <a:latin typeface="Calibri" panose="020F0502020204030204" pitchFamily="34" charset="0"/>
                <a:ea typeface="Calibri" panose="020F0502020204030204" pitchFamily="34" charset="0"/>
              </a:rPr>
              <a:t>Handle all exceptions</a:t>
            </a:r>
          </a:p>
          <a:p>
            <a:pPr marL="514350" lvl="0" indent="-514350" algn="l" rtl="0">
              <a:lnSpc>
                <a:spcPct val="90000"/>
              </a:lnSpc>
              <a:spcBef>
                <a:spcPts val="0"/>
              </a:spcBef>
              <a:spcAft>
                <a:spcPts val="0"/>
              </a:spcAft>
              <a:buClr>
                <a:schemeClr val="lt1"/>
              </a:buClr>
              <a:buSzPts val="2000"/>
              <a:buFont typeface="+mj-lt"/>
              <a:buAutoNum type="arabicPeriod"/>
            </a:pPr>
            <a:r>
              <a:rPr lang="en-US" sz="2800" dirty="0">
                <a:effectLst/>
                <a:latin typeface="Calibri" panose="020F0502020204030204" pitchFamily="34" charset="0"/>
                <a:ea typeface="Calibri" panose="020F0502020204030204" pitchFamily="34" charset="0"/>
              </a:rPr>
              <a:t>Do not delete a polymorphic object without a virtual destructor</a:t>
            </a:r>
            <a:endParaRPr lang="en-US" sz="2800" dirty="0">
              <a:latin typeface="Calibri" panose="020F0502020204030204" pitchFamily="34" charset="0"/>
              <a:ea typeface="Calibri" panose="020F0502020204030204" pitchFamily="34" charset="0"/>
            </a:endParaRPr>
          </a:p>
          <a:p>
            <a:pPr marL="514350" lvl="0" indent="-514350" algn="l" rtl="0">
              <a:lnSpc>
                <a:spcPct val="90000"/>
              </a:lnSpc>
              <a:spcBef>
                <a:spcPts val="0"/>
              </a:spcBef>
              <a:spcAft>
                <a:spcPts val="0"/>
              </a:spcAft>
              <a:buClr>
                <a:schemeClr val="lt1"/>
              </a:buClr>
              <a:buSzPts val="2000"/>
              <a:buFont typeface="+mj-lt"/>
              <a:buAutoNum type="arabicPeriod"/>
            </a:pPr>
            <a:r>
              <a:rPr lang="en-US" sz="2800" dirty="0">
                <a:effectLst/>
                <a:latin typeface="Calibri" panose="020F0502020204030204" pitchFamily="34" charset="0"/>
                <a:ea typeface="Calibri" panose="020F0502020204030204" pitchFamily="34" charset="0"/>
              </a:rPr>
              <a:t>Use correct integer precisions</a:t>
            </a:r>
          </a:p>
          <a:p>
            <a:pPr marL="514350" lvl="0" indent="-514350" algn="l" rtl="0">
              <a:lnSpc>
                <a:spcPct val="90000"/>
              </a:lnSpc>
              <a:spcBef>
                <a:spcPts val="0"/>
              </a:spcBef>
              <a:spcAft>
                <a:spcPts val="0"/>
              </a:spcAft>
              <a:buClr>
                <a:schemeClr val="lt1"/>
              </a:buClr>
              <a:buSzPts val="2000"/>
              <a:buFont typeface="+mj-lt"/>
              <a:buAutoNum type="arabicPeriod"/>
            </a:pPr>
            <a:r>
              <a:rPr lang="en-US" sz="2800" dirty="0">
                <a:effectLst/>
                <a:latin typeface="Calibri" panose="020F0502020204030204" pitchFamily="34" charset="0"/>
                <a:ea typeface="Calibri" panose="020F0502020204030204" pitchFamily="34" charset="0"/>
              </a:rPr>
              <a:t>Do not confuse narrow and wide character strings and functions</a:t>
            </a:r>
            <a:endParaRPr sz="28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115388E1-761A-4542-8EF1-5D5FC294006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9863"/>
    </mc:Choice>
    <mc:Fallback>
      <p:transition spd="slow" advTm="229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3200" dirty="0">
                <a:effectLst/>
                <a:latin typeface="Calibri" panose="020F0502020204030204" pitchFamily="34" charset="0"/>
                <a:ea typeface="Calibri" panose="020F0502020204030204" pitchFamily="34" charset="0"/>
              </a:rPr>
              <a:t>Encryption in rest - Ensure that data is encrypted when on a disk.</a:t>
            </a:r>
          </a:p>
          <a:p>
            <a:pPr marL="228600" lvl="0" indent="-228600" algn="l" rtl="0">
              <a:lnSpc>
                <a:spcPct val="90000"/>
              </a:lnSpc>
              <a:spcBef>
                <a:spcPts val="0"/>
              </a:spcBef>
              <a:spcAft>
                <a:spcPts val="0"/>
              </a:spcAft>
              <a:buClr>
                <a:schemeClr val="lt1"/>
              </a:buClr>
              <a:buSzPts val="2000"/>
              <a:buChar char="•"/>
            </a:pPr>
            <a:endParaRPr lang="en-US" sz="3200" dirty="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3200" dirty="0">
                <a:effectLst/>
                <a:latin typeface="Calibri" panose="020F0502020204030204" pitchFamily="34" charset="0"/>
                <a:ea typeface="Calibri" panose="020F0502020204030204" pitchFamily="34" charset="0"/>
              </a:rPr>
              <a:t>Encryption at flight - Ensure that data is encrypted while being transmitted. </a:t>
            </a:r>
          </a:p>
          <a:p>
            <a:pPr marL="0" lvl="0" indent="0" algn="l" rtl="0">
              <a:lnSpc>
                <a:spcPct val="90000"/>
              </a:lnSpc>
              <a:spcBef>
                <a:spcPts val="0"/>
              </a:spcBef>
              <a:spcAft>
                <a:spcPts val="0"/>
              </a:spcAft>
              <a:buClr>
                <a:schemeClr val="lt1"/>
              </a:buClr>
              <a:buSzPts val="2000"/>
              <a:buNone/>
            </a:pPr>
            <a:endParaRPr lang="en-US" sz="3200" dirty="0">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3200" dirty="0">
                <a:effectLst/>
                <a:latin typeface="Calibri" panose="020F0502020204030204" pitchFamily="34" charset="0"/>
                <a:ea typeface="Calibri" panose="020F0502020204030204" pitchFamily="34" charset="0"/>
              </a:rPr>
              <a:t>Encryption in use - Ensure that sensitive data is encrypted at all stages</a:t>
            </a:r>
            <a:endParaRPr sz="28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C4EF55E-8AE4-41A5-A323-187A47F0E96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4035"/>
    </mc:Choice>
    <mc:Fallback>
      <p:transition spd="slow" advTm="134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3200" dirty="0">
                <a:effectLst/>
                <a:latin typeface="Calibri" panose="020F0502020204030204" pitchFamily="34" charset="0"/>
                <a:ea typeface="Calibri" panose="020F0502020204030204" pitchFamily="34" charset="0"/>
              </a:rPr>
              <a:t>Authentication - Authentication involves confirming the right person is accessing the system. </a:t>
            </a:r>
          </a:p>
          <a:p>
            <a:pPr marL="228600" lvl="0" indent="-228600" algn="l" rtl="0">
              <a:lnSpc>
                <a:spcPct val="90000"/>
              </a:lnSpc>
              <a:spcBef>
                <a:spcPts val="0"/>
              </a:spcBef>
              <a:spcAft>
                <a:spcPts val="0"/>
              </a:spcAft>
              <a:buClr>
                <a:schemeClr val="lt1"/>
              </a:buClr>
              <a:buSzPts val="2400"/>
              <a:buChar char="•"/>
            </a:pPr>
            <a:endParaRPr lang="en-US" sz="3200" dirty="0">
              <a:latin typeface="Calibri" panose="020F0502020204030204" pitchFamily="34" charset="0"/>
            </a:endParaRPr>
          </a:p>
          <a:p>
            <a:pPr marL="228600" lvl="0" indent="-228600" algn="l" rtl="0">
              <a:lnSpc>
                <a:spcPct val="90000"/>
              </a:lnSpc>
              <a:spcBef>
                <a:spcPts val="0"/>
              </a:spcBef>
              <a:spcAft>
                <a:spcPts val="0"/>
              </a:spcAft>
              <a:buClr>
                <a:schemeClr val="lt1"/>
              </a:buClr>
              <a:buSzPts val="2400"/>
              <a:buChar char="•"/>
            </a:pPr>
            <a:r>
              <a:rPr lang="en-US" sz="3200" dirty="0">
                <a:effectLst/>
                <a:latin typeface="Calibri" panose="020F0502020204030204" pitchFamily="34" charset="0"/>
                <a:ea typeface="Calibri" panose="020F0502020204030204" pitchFamily="34" charset="0"/>
              </a:rPr>
              <a:t>Authorization - Authorization refers to an authenticated user’s rights and privileges.</a:t>
            </a:r>
          </a:p>
          <a:p>
            <a:pPr marL="228600" lvl="0" indent="-228600" algn="l" rtl="0">
              <a:lnSpc>
                <a:spcPct val="90000"/>
              </a:lnSpc>
              <a:spcBef>
                <a:spcPts val="0"/>
              </a:spcBef>
              <a:spcAft>
                <a:spcPts val="0"/>
              </a:spcAft>
              <a:buClr>
                <a:schemeClr val="lt1"/>
              </a:buClr>
              <a:buSzPts val="2400"/>
              <a:buChar char="•"/>
            </a:pPr>
            <a:endParaRPr lang="en-US" sz="3200" dirty="0">
              <a:latin typeface="Calibri" panose="020F0502020204030204" pitchFamily="34" charset="0"/>
            </a:endParaRPr>
          </a:p>
          <a:p>
            <a:pPr marL="228600" lvl="0" indent="-228600" algn="l" rtl="0">
              <a:lnSpc>
                <a:spcPct val="90000"/>
              </a:lnSpc>
              <a:spcBef>
                <a:spcPts val="0"/>
              </a:spcBef>
              <a:spcAft>
                <a:spcPts val="0"/>
              </a:spcAft>
              <a:buClr>
                <a:schemeClr val="lt1"/>
              </a:buClr>
              <a:buSzPts val="2400"/>
              <a:buChar char="•"/>
            </a:pPr>
            <a:r>
              <a:rPr lang="en-US" sz="3200" dirty="0">
                <a:effectLst/>
                <a:latin typeface="Calibri" panose="020F0502020204030204" pitchFamily="34" charset="0"/>
                <a:ea typeface="Calibri" panose="020F0502020204030204" pitchFamily="34" charset="0"/>
              </a:rPr>
              <a:t>Accounting - Accounting is monitoring activities and recording actions for compliance and security purposes.</a:t>
            </a:r>
            <a:endParaRPr sz="36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A95E7C6-5B04-4F55-B833-7D1A5167A8B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0691"/>
    </mc:Choice>
    <mc:Fallback>
      <p:transition spd="slow" advTm="160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err="1"/>
              <a:t>CanClearEraseCollection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a:extLst>
              <a:ext uri="{FF2B5EF4-FFF2-40B4-BE49-F238E27FC236}">
                <a16:creationId xmlns:a16="http://schemas.microsoft.com/office/drawing/2014/main" id="{67B89660-E26B-4F3B-AED3-669E4332898E}"/>
              </a:ext>
            </a:extLst>
          </p:cNvPr>
          <p:cNvPicPr>
            <a:picLocks noChangeAspect="1"/>
          </p:cNvPicPr>
          <p:nvPr/>
        </p:nvPicPr>
        <p:blipFill>
          <a:blip r:embed="rId7"/>
          <a:stretch>
            <a:fillRect/>
          </a:stretch>
        </p:blipFill>
        <p:spPr>
          <a:xfrm>
            <a:off x="495300" y="2057373"/>
            <a:ext cx="9391650" cy="2819980"/>
          </a:xfrm>
          <a:prstGeom prst="rect">
            <a:avLst/>
          </a:prstGeom>
        </p:spPr>
      </p:pic>
      <p:pic>
        <p:nvPicPr>
          <p:cNvPr id="7" name="Picture 6">
            <a:extLst>
              <a:ext uri="{FF2B5EF4-FFF2-40B4-BE49-F238E27FC236}">
                <a16:creationId xmlns:a16="http://schemas.microsoft.com/office/drawing/2014/main" id="{F384ACE8-10E4-474D-958F-B1CDD34DA0D1}"/>
              </a:ext>
            </a:extLst>
          </p:cNvPr>
          <p:cNvPicPr>
            <a:picLocks noChangeAspect="1"/>
          </p:cNvPicPr>
          <p:nvPr/>
        </p:nvPicPr>
        <p:blipFill>
          <a:blip r:embed="rId8"/>
          <a:stretch>
            <a:fillRect/>
          </a:stretch>
        </p:blipFill>
        <p:spPr>
          <a:xfrm>
            <a:off x="495300" y="5173826"/>
            <a:ext cx="9135364" cy="684049"/>
          </a:xfrm>
          <a:prstGeom prst="rect">
            <a:avLst/>
          </a:prstGeom>
        </p:spPr>
      </p:pic>
      <p:sp>
        <p:nvSpPr>
          <p:cNvPr id="11" name="Google Shape;195;g9504e29505_0_0">
            <a:extLst>
              <a:ext uri="{FF2B5EF4-FFF2-40B4-BE49-F238E27FC236}">
                <a16:creationId xmlns:a16="http://schemas.microsoft.com/office/drawing/2014/main" id="{1A13BCC5-18DC-4AC1-A7FF-1D86546707EB}"/>
              </a:ext>
            </a:extLst>
          </p:cNvPr>
          <p:cNvSpPr txBox="1">
            <a:spLocks/>
          </p:cNvSpPr>
          <p:nvPr/>
        </p:nvSpPr>
        <p:spPr>
          <a:xfrm>
            <a:off x="1020064" y="117873"/>
            <a:ext cx="8610600" cy="129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Unit Tests</a:t>
            </a:r>
          </a:p>
        </p:txBody>
      </p:sp>
      <p:pic>
        <p:nvPicPr>
          <p:cNvPr id="9" name="Audio 8">
            <a:hlinkClick r:id="" action="ppaction://media"/>
            <a:extLst>
              <a:ext uri="{FF2B5EF4-FFF2-40B4-BE49-F238E27FC236}">
                <a16:creationId xmlns:a16="http://schemas.microsoft.com/office/drawing/2014/main" id="{7250F363-9190-435B-AB8F-E8A06E979844}"/>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6263"/>
    </mc:Choice>
    <mc:Fallback>
      <p:transition spd="slow" advTm="56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err="1"/>
              <a:t>CanOutOfRangeExceptionThrow</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08444599-A4F1-4A9A-B969-341346AFF2AB}"/>
              </a:ext>
            </a:extLst>
          </p:cNvPr>
          <p:cNvPicPr>
            <a:picLocks noChangeAspect="1"/>
          </p:cNvPicPr>
          <p:nvPr/>
        </p:nvPicPr>
        <p:blipFill>
          <a:blip r:embed="rId7"/>
          <a:stretch>
            <a:fillRect/>
          </a:stretch>
        </p:blipFill>
        <p:spPr>
          <a:xfrm>
            <a:off x="611878" y="2975369"/>
            <a:ext cx="10850225" cy="1035846"/>
          </a:xfrm>
          <a:prstGeom prst="rect">
            <a:avLst/>
          </a:prstGeom>
        </p:spPr>
      </p:pic>
      <p:pic>
        <p:nvPicPr>
          <p:cNvPr id="7" name="Picture 6">
            <a:extLst>
              <a:ext uri="{FF2B5EF4-FFF2-40B4-BE49-F238E27FC236}">
                <a16:creationId xmlns:a16="http://schemas.microsoft.com/office/drawing/2014/main" id="{5C2733C5-DB19-4849-A374-D015F9C1CB3A}"/>
              </a:ext>
            </a:extLst>
          </p:cNvPr>
          <p:cNvPicPr>
            <a:picLocks noChangeAspect="1"/>
          </p:cNvPicPr>
          <p:nvPr/>
        </p:nvPicPr>
        <p:blipFill>
          <a:blip r:embed="rId8"/>
          <a:stretch>
            <a:fillRect/>
          </a:stretch>
        </p:blipFill>
        <p:spPr>
          <a:xfrm>
            <a:off x="611878" y="4929211"/>
            <a:ext cx="9822759" cy="700063"/>
          </a:xfrm>
          <a:prstGeom prst="rect">
            <a:avLst/>
          </a:prstGeom>
        </p:spPr>
      </p:pic>
      <p:pic>
        <p:nvPicPr>
          <p:cNvPr id="9" name="Audio 8">
            <a:hlinkClick r:id="" action="ppaction://media"/>
            <a:extLst>
              <a:ext uri="{FF2B5EF4-FFF2-40B4-BE49-F238E27FC236}">
                <a16:creationId xmlns:a16="http://schemas.microsoft.com/office/drawing/2014/main" id="{1FB0B121-0055-435A-8777-D99C21DE3D4A}"/>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302800114"/>
      </p:ext>
    </p:extLst>
  </p:cSld>
  <p:clrMapOvr>
    <a:masterClrMapping/>
  </p:clrMapOvr>
  <mc:AlternateContent xmlns:mc="http://schemas.openxmlformats.org/markup-compatibility/2006">
    <mc:Choice xmlns:p14="http://schemas.microsoft.com/office/powerpoint/2010/main" Requires="p14">
      <p:transition spd="slow" p14:dur="2000" advTm="73083"/>
    </mc:Choice>
    <mc:Fallback>
      <p:transition spd="slow" advTm="73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purl.org/dc/elements/1.1/"/>
    <ds:schemaRef ds:uri="http://schemas.microsoft.com/office/2006/documentManagement/types"/>
    <ds:schemaRef ds:uri="http://purl.org/dc/terms/"/>
    <ds:schemaRef ds:uri="http://schemas.microsoft.com/office/infopath/2007/PartnerControl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1452</TotalTime>
  <Words>934</Words>
  <Application>Microsoft Office PowerPoint</Application>
  <PresentationFormat>Widescreen</PresentationFormat>
  <Paragraphs>129</Paragraphs>
  <Slides>17</Slides>
  <Notes>17</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Century Gothic</vt:lpstr>
      <vt:lpstr>Calibri</vt:lpstr>
      <vt:lpstr>Vapor Trail</vt:lpstr>
      <vt:lpstr>Green Pace</vt:lpstr>
      <vt:lpstr>OVERVIEW: DEFENSE IN DEPTH</vt:lpstr>
      <vt:lpstr>THREATS MATRIX</vt:lpstr>
      <vt:lpstr>10 PRINCIPLES</vt:lpstr>
      <vt:lpstr>CODING STANDARDS</vt:lpstr>
      <vt:lpstr>ENCRYPTION POLICIES</vt:lpstr>
      <vt:lpstr>TRIPLE-A POLICIES</vt:lpstr>
      <vt:lpstr>CanClearEraseCollection</vt:lpstr>
      <vt:lpstr>CanOutOfRangeExceptionThrow</vt:lpstr>
      <vt:lpstr>CanLengthErrorExceptionThrow</vt:lpstr>
      <vt:lpstr>CanPopBackCollection</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Alex Elbogen</cp:lastModifiedBy>
  <cp:revision>19</cp:revision>
  <dcterms:created xsi:type="dcterms:W3CDTF">2020-08-19T17:59:24Z</dcterms:created>
  <dcterms:modified xsi:type="dcterms:W3CDTF">2021-06-22T18:39:25Z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